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4.jpg" ContentType="image/jpeg"/>
  <Override PartName="/ppt/media/image6.jpg" ContentType="image/jpeg"/>
  <Override PartName="/ppt/media/image9.jpg" ContentType="image/jpeg"/>
  <Override PartName="/ppt/media/image1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72" r:id="rId4"/>
    <p:sldId id="273" r:id="rId5"/>
    <p:sldId id="274" r:id="rId6"/>
    <p:sldId id="275" r:id="rId7"/>
    <p:sldId id="285" r:id="rId8"/>
    <p:sldId id="276" r:id="rId9"/>
    <p:sldId id="277" r:id="rId10"/>
    <p:sldId id="278" r:id="rId11"/>
    <p:sldId id="279" r:id="rId12"/>
    <p:sldId id="280" r:id="rId13"/>
    <p:sldId id="281" r:id="rId14"/>
    <p:sldId id="282" r:id="rId15"/>
  </p:sldIdLst>
  <p:sldSz cx="12192000" cy="6858000"/>
  <p:notesSz cx="7010400" cy="9296400"/>
  <p:defaultTextStyle>
    <a:defPPr>
      <a:defRPr lang="fr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A8DC-C4AF-4652-AC32-ADFAD1738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47FE07-1509-4618-BFDD-2F2A07A12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83199F-26E1-4DB1-9CA8-7E8CED47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8972CB-BD9A-4995-92F2-5CC190BF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0CFE87-B16B-4990-9241-968139C6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436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405F9-9DFF-4742-9857-F192A455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7E0B7C-2D83-463E-8FBF-B5C189680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8AF828-D8A2-445A-9F05-B6C6E20E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E58E7C-83BF-4AD8-9C5D-C6119982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E92182-C482-4E0F-B08D-1366FDD1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180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E969EE-D58A-4102-801C-5E0126DD9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D73470-3533-4D82-9B78-D347A794D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558D78-E782-4B90-BA62-E390635F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380A4C-292A-49BF-8242-23B985FB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B678AC-A9FC-4025-A2BA-C102B4D1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744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15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14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E0A43-A785-43F0-8AA7-AC17391A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85E074-1D09-47C4-A46B-064D1B3C8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640D95-E024-4ACF-95D4-78E3288C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D43D00-AD54-43BB-8A14-13A12C3F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467E55-6C86-4043-BBFB-E556A28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331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3D82C-E584-4782-931A-D51D73EA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127DEC-569E-438D-9D27-57F5BA6D4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2A6EAB-7978-428A-BCCC-2035D003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D8126A-EF0E-41E0-8629-D6C6B7CB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CCED88-001B-4D14-BB72-1D848781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006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8DA14-A54C-4B6C-8BFD-6480D448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EBBF4F-1C1D-4B75-BCF6-827B12EBB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3D5836-D4AE-4771-B4E8-FA427937C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A8E883-F68A-46FF-A17F-BE871585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A726C6-D85A-4303-B69F-95C43747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20E401-FF19-4C9C-938F-23874992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61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CED65-165B-4F21-9346-DEEA150F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C55C23-F218-4028-82D4-26506EB7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AA1FE5-6935-46E4-BAB5-F2102BA9D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925E6B-CC53-42AE-ABD6-24F6728E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A9E9DA-B1D6-4260-82D4-5DD51912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EF37AF-B11E-4861-8F3F-E7167F1D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1A84F1-A5F7-4393-BD31-E7FFCC74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9911845-779A-4E9B-AA29-E6688FDC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976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9417A0-29EC-4C25-ACD7-F57E45BF9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55530-F545-40DA-B995-C8736F63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4A9854-DB18-4952-8D69-4FC903BB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A72ACA-943A-4870-9C84-070A0070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45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789C7BD-AC20-46EB-8178-4A794AE1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8B409C-04DE-40E9-8ED8-0A88D3CF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7B2809-9912-4EE7-B2BA-A1B8F25E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15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3CFBE-0450-4DCB-A2A4-33530269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B87E0F-6A58-4F4B-8701-85A38AF3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D191F1-2C4A-4163-9CFC-9E355CBB2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4F01F-3C8D-4081-A8D6-1080982C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8FC714-3204-4BCF-BE19-1C5F41D31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748F61-7DCD-44C1-B55E-46842A45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162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A1516-2FDA-4214-AD7B-304867BC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1AB3FAF-630F-42F3-ACC3-86572AF5E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350950-C105-41DC-AE5B-8FD1234C5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119FC2-C928-42DD-8C06-688C404BF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25B4E9-BA30-4571-AB97-93CF700A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EA017F-EFBE-433E-A23D-28DB8298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321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D239FE0-7C23-49D6-9493-47D4D11FD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032DBC-96EA-4E25-A233-66395E3D7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442B95-01A5-48D3-BC5F-4DF713F26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3F41A-0AC9-46AE-80E5-213A985D2FBC}" type="datetimeFigureOut">
              <a:rPr lang="fr-CA" smtClean="0"/>
              <a:t>2023-09-28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89C65C-841D-41BE-BA1A-DCEA6F77C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D1C6A3-3E42-4155-8258-05F0292F3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705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C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44302"/>
            <a:ext cx="12192096" cy="6858321"/>
            <a:chOff x="0" y="0"/>
            <a:chExt cx="12801701" cy="77727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801599" cy="7772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" y="2005059"/>
              <a:ext cx="12801600" cy="5767705"/>
            </a:xfrm>
            <a:custGeom>
              <a:avLst/>
              <a:gdLst/>
              <a:ahLst/>
              <a:cxnLst/>
              <a:rect l="l" t="t" r="r" b="b"/>
              <a:pathLst>
                <a:path w="12801600" h="5767705">
                  <a:moveTo>
                    <a:pt x="12801395" y="5767340"/>
                  </a:moveTo>
                  <a:lnTo>
                    <a:pt x="0" y="5767340"/>
                  </a:lnTo>
                  <a:lnTo>
                    <a:pt x="0" y="4594145"/>
                  </a:lnTo>
                  <a:lnTo>
                    <a:pt x="12801395" y="0"/>
                  </a:lnTo>
                  <a:lnTo>
                    <a:pt x="12801395" y="5767340"/>
                  </a:lnTo>
                  <a:close/>
                </a:path>
              </a:pathLst>
            </a:custGeom>
            <a:solidFill>
              <a:srgbClr val="009CBF">
                <a:alpha val="57649"/>
              </a:srgbClr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2057622" y="5926433"/>
              <a:ext cx="1514475" cy="1514475"/>
            </a:xfrm>
            <a:custGeom>
              <a:avLst/>
              <a:gdLst/>
              <a:ahLst/>
              <a:cxnLst/>
              <a:rect l="l" t="t" r="r" b="b"/>
              <a:pathLst>
                <a:path w="1514475" h="1514475">
                  <a:moveTo>
                    <a:pt x="757237" y="1514474"/>
                  </a:moveTo>
                  <a:lnTo>
                    <a:pt x="709348" y="1512985"/>
                  </a:lnTo>
                  <a:lnTo>
                    <a:pt x="662251" y="1508574"/>
                  </a:lnTo>
                  <a:lnTo>
                    <a:pt x="616034" y="1501333"/>
                  </a:lnTo>
                  <a:lnTo>
                    <a:pt x="570785" y="1491348"/>
                  </a:lnTo>
                  <a:lnTo>
                    <a:pt x="526595" y="1478708"/>
                  </a:lnTo>
                  <a:lnTo>
                    <a:pt x="483550" y="1463504"/>
                  </a:lnTo>
                  <a:lnTo>
                    <a:pt x="441741" y="1445822"/>
                  </a:lnTo>
                  <a:lnTo>
                    <a:pt x="401256" y="1425752"/>
                  </a:lnTo>
                  <a:lnTo>
                    <a:pt x="362183" y="1403383"/>
                  </a:lnTo>
                  <a:lnTo>
                    <a:pt x="324611" y="1378803"/>
                  </a:lnTo>
                  <a:lnTo>
                    <a:pt x="288629" y="1352100"/>
                  </a:lnTo>
                  <a:lnTo>
                    <a:pt x="254325" y="1323365"/>
                  </a:lnTo>
                  <a:lnTo>
                    <a:pt x="221789" y="1292685"/>
                  </a:lnTo>
                  <a:lnTo>
                    <a:pt x="191109" y="1260148"/>
                  </a:lnTo>
                  <a:lnTo>
                    <a:pt x="162373" y="1225845"/>
                  </a:lnTo>
                  <a:lnTo>
                    <a:pt x="135671" y="1189863"/>
                  </a:lnTo>
                  <a:lnTo>
                    <a:pt x="111091" y="1152291"/>
                  </a:lnTo>
                  <a:lnTo>
                    <a:pt x="88722" y="1113218"/>
                  </a:lnTo>
                  <a:lnTo>
                    <a:pt x="68652" y="1072733"/>
                  </a:lnTo>
                  <a:lnTo>
                    <a:pt x="50970" y="1030923"/>
                  </a:lnTo>
                  <a:lnTo>
                    <a:pt x="35765" y="987879"/>
                  </a:lnTo>
                  <a:lnTo>
                    <a:pt x="23126" y="943689"/>
                  </a:lnTo>
                  <a:lnTo>
                    <a:pt x="13141" y="898440"/>
                  </a:lnTo>
                  <a:lnTo>
                    <a:pt x="5899" y="852223"/>
                  </a:lnTo>
                  <a:lnTo>
                    <a:pt x="1489" y="805126"/>
                  </a:lnTo>
                  <a:lnTo>
                    <a:pt x="0" y="757237"/>
                  </a:lnTo>
                  <a:lnTo>
                    <a:pt x="1489" y="709348"/>
                  </a:lnTo>
                  <a:lnTo>
                    <a:pt x="5899" y="662251"/>
                  </a:lnTo>
                  <a:lnTo>
                    <a:pt x="13141" y="616034"/>
                  </a:lnTo>
                  <a:lnTo>
                    <a:pt x="23126" y="570785"/>
                  </a:lnTo>
                  <a:lnTo>
                    <a:pt x="35765" y="526595"/>
                  </a:lnTo>
                  <a:lnTo>
                    <a:pt x="50970" y="483550"/>
                  </a:lnTo>
                  <a:lnTo>
                    <a:pt x="68652" y="441741"/>
                  </a:lnTo>
                  <a:lnTo>
                    <a:pt x="88722" y="401256"/>
                  </a:lnTo>
                  <a:lnTo>
                    <a:pt x="111091" y="362183"/>
                  </a:lnTo>
                  <a:lnTo>
                    <a:pt x="135671" y="324611"/>
                  </a:lnTo>
                  <a:lnTo>
                    <a:pt x="162373" y="288629"/>
                  </a:lnTo>
                  <a:lnTo>
                    <a:pt x="191109" y="254325"/>
                  </a:lnTo>
                  <a:lnTo>
                    <a:pt x="221789" y="221789"/>
                  </a:lnTo>
                  <a:lnTo>
                    <a:pt x="254325" y="191109"/>
                  </a:lnTo>
                  <a:lnTo>
                    <a:pt x="288629" y="162373"/>
                  </a:lnTo>
                  <a:lnTo>
                    <a:pt x="324611" y="135671"/>
                  </a:lnTo>
                  <a:lnTo>
                    <a:pt x="362183" y="111091"/>
                  </a:lnTo>
                  <a:lnTo>
                    <a:pt x="401256" y="88722"/>
                  </a:lnTo>
                  <a:lnTo>
                    <a:pt x="441741" y="68652"/>
                  </a:lnTo>
                  <a:lnTo>
                    <a:pt x="483550" y="50970"/>
                  </a:lnTo>
                  <a:lnTo>
                    <a:pt x="526595" y="35765"/>
                  </a:lnTo>
                  <a:lnTo>
                    <a:pt x="570785" y="23126"/>
                  </a:lnTo>
                  <a:lnTo>
                    <a:pt x="616034" y="13141"/>
                  </a:lnTo>
                  <a:lnTo>
                    <a:pt x="662251" y="5899"/>
                  </a:lnTo>
                  <a:lnTo>
                    <a:pt x="709348" y="1489"/>
                  </a:lnTo>
                  <a:lnTo>
                    <a:pt x="757237" y="0"/>
                  </a:lnTo>
                  <a:lnTo>
                    <a:pt x="805126" y="1489"/>
                  </a:lnTo>
                  <a:lnTo>
                    <a:pt x="852223" y="5899"/>
                  </a:lnTo>
                  <a:lnTo>
                    <a:pt x="898440" y="13141"/>
                  </a:lnTo>
                  <a:lnTo>
                    <a:pt x="943689" y="23126"/>
                  </a:lnTo>
                  <a:lnTo>
                    <a:pt x="987879" y="35765"/>
                  </a:lnTo>
                  <a:lnTo>
                    <a:pt x="1030923" y="50970"/>
                  </a:lnTo>
                  <a:lnTo>
                    <a:pt x="1072733" y="68652"/>
                  </a:lnTo>
                  <a:lnTo>
                    <a:pt x="1113218" y="88722"/>
                  </a:lnTo>
                  <a:lnTo>
                    <a:pt x="1152291" y="111091"/>
                  </a:lnTo>
                  <a:lnTo>
                    <a:pt x="1189863" y="135671"/>
                  </a:lnTo>
                  <a:lnTo>
                    <a:pt x="1225845" y="162373"/>
                  </a:lnTo>
                  <a:lnTo>
                    <a:pt x="1260148" y="191109"/>
                  </a:lnTo>
                  <a:lnTo>
                    <a:pt x="1292685" y="221789"/>
                  </a:lnTo>
                  <a:lnTo>
                    <a:pt x="1323365" y="254325"/>
                  </a:lnTo>
                  <a:lnTo>
                    <a:pt x="1352100" y="288629"/>
                  </a:lnTo>
                  <a:lnTo>
                    <a:pt x="1378803" y="324611"/>
                  </a:lnTo>
                  <a:lnTo>
                    <a:pt x="1403383" y="362183"/>
                  </a:lnTo>
                  <a:lnTo>
                    <a:pt x="1425752" y="401256"/>
                  </a:lnTo>
                  <a:lnTo>
                    <a:pt x="1445822" y="441741"/>
                  </a:lnTo>
                  <a:lnTo>
                    <a:pt x="1463504" y="483550"/>
                  </a:lnTo>
                  <a:lnTo>
                    <a:pt x="1478708" y="526595"/>
                  </a:lnTo>
                  <a:lnTo>
                    <a:pt x="1491348" y="570785"/>
                  </a:lnTo>
                  <a:lnTo>
                    <a:pt x="1501333" y="616034"/>
                  </a:lnTo>
                  <a:lnTo>
                    <a:pt x="1508574" y="662251"/>
                  </a:lnTo>
                  <a:lnTo>
                    <a:pt x="1512985" y="709348"/>
                  </a:lnTo>
                  <a:lnTo>
                    <a:pt x="1514474" y="757237"/>
                  </a:lnTo>
                  <a:lnTo>
                    <a:pt x="1512985" y="805126"/>
                  </a:lnTo>
                  <a:lnTo>
                    <a:pt x="1508574" y="852223"/>
                  </a:lnTo>
                  <a:lnTo>
                    <a:pt x="1501333" y="898440"/>
                  </a:lnTo>
                  <a:lnTo>
                    <a:pt x="1491348" y="943689"/>
                  </a:lnTo>
                  <a:lnTo>
                    <a:pt x="1478708" y="987879"/>
                  </a:lnTo>
                  <a:lnTo>
                    <a:pt x="1463504" y="1030923"/>
                  </a:lnTo>
                  <a:lnTo>
                    <a:pt x="1445822" y="1072733"/>
                  </a:lnTo>
                  <a:lnTo>
                    <a:pt x="1425752" y="1113218"/>
                  </a:lnTo>
                  <a:lnTo>
                    <a:pt x="1403383" y="1152291"/>
                  </a:lnTo>
                  <a:lnTo>
                    <a:pt x="1378803" y="1189863"/>
                  </a:lnTo>
                  <a:lnTo>
                    <a:pt x="1352100" y="1225845"/>
                  </a:lnTo>
                  <a:lnTo>
                    <a:pt x="1323365" y="1260148"/>
                  </a:lnTo>
                  <a:lnTo>
                    <a:pt x="1292685" y="1292685"/>
                  </a:lnTo>
                  <a:lnTo>
                    <a:pt x="1260148" y="1323365"/>
                  </a:lnTo>
                  <a:lnTo>
                    <a:pt x="1225845" y="1352100"/>
                  </a:lnTo>
                  <a:lnTo>
                    <a:pt x="1189863" y="1378803"/>
                  </a:lnTo>
                  <a:lnTo>
                    <a:pt x="1152291" y="1403383"/>
                  </a:lnTo>
                  <a:lnTo>
                    <a:pt x="1113218" y="1425752"/>
                  </a:lnTo>
                  <a:lnTo>
                    <a:pt x="1072733" y="1445822"/>
                  </a:lnTo>
                  <a:lnTo>
                    <a:pt x="1030923" y="1463504"/>
                  </a:lnTo>
                  <a:lnTo>
                    <a:pt x="987879" y="1478708"/>
                  </a:lnTo>
                  <a:lnTo>
                    <a:pt x="943689" y="1491348"/>
                  </a:lnTo>
                  <a:lnTo>
                    <a:pt x="898440" y="1501333"/>
                  </a:lnTo>
                  <a:lnTo>
                    <a:pt x="852223" y="1508574"/>
                  </a:lnTo>
                  <a:lnTo>
                    <a:pt x="805126" y="1512985"/>
                  </a:lnTo>
                  <a:lnTo>
                    <a:pt x="757237" y="1514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1227" y="6073139"/>
              <a:ext cx="1409699" cy="12287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970059" y="3432098"/>
            <a:ext cx="4351713" cy="2190834"/>
          </a:xfrm>
          <a:prstGeom prst="rect">
            <a:avLst/>
          </a:prstGeom>
        </p:spPr>
        <p:txBody>
          <a:bodyPr vert="horz" wrap="square" lIns="0" tIns="10646" rIns="0" bIns="0" rtlCol="0" anchor="ctr">
            <a:spAutoFit/>
          </a:bodyPr>
          <a:lstStyle/>
          <a:p>
            <a:pPr marL="11206" marR="4483">
              <a:lnSpc>
                <a:spcPct val="116199"/>
              </a:lnSpc>
              <a:spcBef>
                <a:spcPts val="84"/>
              </a:spcBef>
            </a:pPr>
            <a:r>
              <a:rPr lang="fr-CA" sz="3100" spc="57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Présentation du nouveau rôle d’évaluation triennal</a:t>
            </a:r>
            <a:br>
              <a:rPr lang="fr-CA" sz="3100" spc="57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CA" sz="3100" spc="57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2024-2025-2026</a:t>
            </a:r>
            <a:br>
              <a:rPr lang="fr-CA" sz="3100" spc="57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sz="3100" spc="62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0059" y="5570343"/>
            <a:ext cx="4303059" cy="327103"/>
          </a:xfrm>
          <a:prstGeom prst="rect">
            <a:avLst/>
          </a:prstGeom>
        </p:spPr>
        <p:txBody>
          <a:bodyPr vert="horz" wrap="square" lIns="0" tIns="14568" rIns="0" bIns="0" rtlCol="0" anchor="t">
            <a:spAutoFit/>
          </a:bodyPr>
          <a:lstStyle/>
          <a:p>
            <a:pPr marL="10795">
              <a:spcBef>
                <a:spcPts val="115"/>
              </a:spcBef>
            </a:pPr>
            <a:r>
              <a:rPr lang="fr-CA" sz="2000" spc="66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MRC des </a:t>
            </a:r>
            <a:r>
              <a:rPr lang="fr-CA" sz="2000" spc="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Collines-de-l’Outaouais</a:t>
            </a:r>
            <a:endParaRPr lang="fr-FR" sz="203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172B3AC-CD46-4EF7-BD85-928E0ED8DCEF}"/>
              </a:ext>
            </a:extLst>
          </p:cNvPr>
          <p:cNvSpPr txBox="1"/>
          <p:nvPr/>
        </p:nvSpPr>
        <p:spPr>
          <a:xfrm>
            <a:off x="6970058" y="6153068"/>
            <a:ext cx="5105677" cy="396866"/>
          </a:xfrm>
          <a:prstGeom prst="rect">
            <a:avLst/>
          </a:prstGeom>
        </p:spPr>
        <p:txBody>
          <a:bodyPr vert="horz" wrap="square" lIns="0" tIns="14568" rIns="0" bIns="0" rtlCol="0" anchor="t">
            <a:spAutoFit/>
          </a:bodyPr>
          <a:lstStyle/>
          <a:p>
            <a:pPr marL="10795">
              <a:spcBef>
                <a:spcPts val="115"/>
              </a:spcBef>
            </a:pPr>
            <a:r>
              <a:rPr lang="fr-CA" sz="1200" spc="66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Présenté par: François Lanthier, É.A. </a:t>
            </a:r>
          </a:p>
          <a:p>
            <a:pPr marL="10795">
              <a:spcBef>
                <a:spcPts val="115"/>
              </a:spcBef>
            </a:pPr>
            <a:r>
              <a:rPr lang="fr-CA" sz="1200" spc="66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	    Directeur adjoint des Services aux municipalités</a:t>
            </a:r>
            <a:endParaRPr lang="fr-FR" sz="123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2903126" y="2434538"/>
            <a:ext cx="13205467" cy="5289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2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indent="0">
              <a:buNone/>
            </a:pPr>
            <a:endParaRPr lang="fr-CA" dirty="0">
              <a:cs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kumimoji="0" lang="fr-C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Répartition des augmentations</a:t>
            </a:r>
            <a:endParaRPr lang="fr-CA" b="1" dirty="0">
              <a:cs typeface="Calibri Light"/>
            </a:endParaRPr>
          </a:p>
        </p:txBody>
      </p:sp>
      <p:pic>
        <p:nvPicPr>
          <p:cNvPr id="2050" name="Graphique 3">
            <a:extLst>
              <a:ext uri="{FF2B5EF4-FFF2-40B4-BE49-F238E27FC236}">
                <a16:creationId xmlns:a16="http://schemas.microsoft.com/office/drawing/2014/main" id="{EEF177D4-EA3E-B422-9B2E-25035D91E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80" y="1690688"/>
            <a:ext cx="9052841" cy="4729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06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838200" y="378692"/>
            <a:ext cx="10515600" cy="5175316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9876"/>
            <a:ext cx="10515600" cy="5175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CA" sz="4400" b="1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Impact potentiel de l’augmentation: % vs $</a:t>
            </a:r>
            <a:endParaRPr kumimoji="0" lang="fr-C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CA" u="sng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Exemple 1: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CA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60% sur une valeur de 50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0 00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  <a:cs typeface="Calibri"/>
              </a:rPr>
              <a:t>0$ = 300 000$ X taux de taxation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CA" u="sng" dirty="0">
                <a:solidFill>
                  <a:prstClr val="black"/>
                </a:solidFill>
                <a:latin typeface="Calibri" panose="020F0502020204030204"/>
                <a:cs typeface="Calibri"/>
              </a:rPr>
              <a:t>Exemple 2: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CA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90% 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  <a:cs typeface="Calibri"/>
              </a:rPr>
              <a:t>sur une valeur de 100 000$ = 90 000$ X taux de taxation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CA" sz="3500" b="1" dirty="0">
                <a:solidFill>
                  <a:prstClr val="black"/>
                </a:solidFill>
                <a:latin typeface="Calibri" panose="020F0502020204030204"/>
                <a:cs typeface="Calibri"/>
              </a:rPr>
              <a:t>Lequel choisiriez-vous?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CA" sz="2500" b="1" i="1" dirty="0">
                <a:solidFill>
                  <a:prstClr val="black"/>
                </a:solidFill>
                <a:latin typeface="Calibri" panose="020F0502020204030204"/>
                <a:cs typeface="Calibri"/>
              </a:rPr>
              <a:t>*Exercice budgétaire de la municipalité influencera l’impact des hausses de valeurs sur vos comptes de taxes.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CA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indent="0">
              <a:buNone/>
            </a:pPr>
            <a:endParaRPr lang="fr-CA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743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3490"/>
            <a:ext cx="10515600" cy="53940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sz="4400" b="1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Carte micromarchés</a:t>
            </a:r>
            <a:endParaRPr kumimoji="0" lang="fr-C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indent="0">
              <a:buNone/>
            </a:pPr>
            <a:endParaRPr lang="fr-CA" dirty="0">
              <a:cs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C602B7-6C96-C8E7-7029-223854A5B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704" y="0"/>
            <a:ext cx="761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17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838200" y="683490"/>
            <a:ext cx="10515600" cy="5394038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8692"/>
            <a:ext cx="10515600" cy="56988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sz="4400" b="1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Processus de demande de révision</a:t>
            </a:r>
            <a:endParaRPr kumimoji="0" lang="fr-C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Consultation du nouveau rôle disponible sur le site web de la MRC</a:t>
            </a:r>
            <a:endParaRPr kumimoji="0" lang="fr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Contactez le 819-827-0516, poste 2239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Discussion préliminaire avec 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le</a:t>
            </a: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technicien ou l’évaluateur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Avis de correction d’office possible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Demande de révision – date limite 30 avril 2024:</a:t>
            </a:r>
          </a:p>
          <a:p>
            <a:pPr lvl="2">
              <a:spcBef>
                <a:spcPts val="1000"/>
              </a:spcBef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Formulaire en ligne ou papier</a:t>
            </a:r>
          </a:p>
          <a:p>
            <a:pPr lvl="2">
              <a:spcBef>
                <a:spcPts val="1000"/>
              </a:spcBef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Frais selon règlement 196-13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Tribunal administratif (TAQ)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indent="0">
              <a:buNone/>
            </a:pPr>
            <a:endParaRPr lang="fr-CA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14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838200" y="2001795"/>
            <a:ext cx="10515600" cy="3097428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2281"/>
            <a:ext cx="10515600" cy="32127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Questions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CA" sz="4400" b="1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?</a:t>
            </a:r>
            <a:endParaRPr kumimoji="0" lang="fr-CA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indent="0">
              <a:buNone/>
            </a:pPr>
            <a:endParaRPr lang="fr-CA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51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nature, nuages&#10;&#10;Description générée automatiquement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838200" y="696163"/>
            <a:ext cx="10515600" cy="4253641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1727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dirty="0">
                <a:ea typeface="+mn-lt"/>
                <a:cs typeface="+mn-lt"/>
              </a:rPr>
              <a:t>La MRC est responsable de l’Évaluation foncière</a:t>
            </a:r>
            <a:endParaRPr lang="fr-CA" dirty="0"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La MRC dresse et tient à jour en continu le rôle d’Évaluation foncière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L’Évaluateur est indépendant dans l’exercice de ses fonctions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L’équité est au centre de ses préoccupations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L’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É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valuateur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est encadré par la Loi sur la fiscalité municipale et ses divers règlements, les directives du MAMH ainsi que les normes de pratique et code d’éthique de l’OÉAQ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CA" b="1" dirty="0"/>
              <a:t>Encadrement de l’Évaluation foncière</a:t>
            </a:r>
          </a:p>
        </p:txBody>
      </p:sp>
    </p:spTree>
    <p:extLst>
      <p:ext uri="{BB962C8B-B14F-4D97-AF65-F5344CB8AC3E}">
        <p14:creationId xmlns:p14="http://schemas.microsoft.com/office/powerpoint/2010/main" val="119203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838200" y="603682"/>
            <a:ext cx="10515600" cy="5525269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704"/>
            <a:ext cx="10515599" cy="490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L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’assiette fiscale pour fins de taxation municipale et scolaire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Inventaire des immeubles sur le territoire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Sous forme de divers fichiers: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Système d’information </a:t>
            </a:r>
            <a:r>
              <a:rPr kumimoji="0" lang="fr-CA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géographi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que (SIG)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Fichiers de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s mutations immobilières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Unités de voisinage</a:t>
            </a:r>
          </a:p>
          <a:p>
            <a:pPr lvl="1">
              <a:spcBef>
                <a:spcPts val="1000"/>
              </a:spcBef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Dossiers de propriété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Calcul des valeurs réelles: terrains/bâtiments/immeubles</a:t>
            </a:r>
            <a:endParaRPr lang="fr-CA" dirty="0">
              <a:cs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857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kumimoji="0" lang="fr-C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Qu’est-ce qu’un rôle d’évaluation?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1180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8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745723" y="556182"/>
            <a:ext cx="10892901" cy="5548056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423"/>
            <a:ext cx="10515600" cy="462154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Maintien de l’inventaire des immeubles aux 9 ans minimum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Dernier exercice de 2021 à 2023: plus de 7 000 propriétés visitées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u="sng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Rééquilibration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 et dépôt d’un nouveau rôle d’évaluation tous les 3 ans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Détermine les valeurs réelles des immeubles en fonction d’une date de marché prescrite par la LFM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Date de marché: 18 mois précédent l’entrée en vigueur du rôle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Rôle triennal 2024-2025-2026 basé sur la date de marché du </a:t>
            </a:r>
            <a:r>
              <a:rPr lang="fr-CA" b="1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1</a:t>
            </a:r>
            <a:r>
              <a:rPr lang="fr-CA" b="1" baseline="300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er</a:t>
            </a:r>
            <a:r>
              <a:rPr lang="fr-CA" b="1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 juillet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Variation de valeur représente la différence entre le marché de 2019 et celui de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dirty="0">
              <a:cs typeface="Calibri"/>
            </a:endParaRPr>
          </a:p>
          <a:p>
            <a:endParaRPr lang="fr-CA" dirty="0">
              <a:cs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717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CA" b="1" dirty="0">
                <a:solidFill>
                  <a:prstClr val="black"/>
                </a:solidFill>
                <a:latin typeface="Calibri" panose="020F0502020204030204"/>
                <a:cs typeface="Calibri Light"/>
              </a:rPr>
              <a:t>Comment dresse-t-on un rôle d’évaluation?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1707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838200" y="681037"/>
            <a:ext cx="10515600" cy="5408677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6128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59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Dans un marché libre et ouvert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59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Prix le plus probable dans une vente de gré à gré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59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Vendeur et acheteur désirent transiger mais n’y sont pas obligés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59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Vendeur et acheteur connaissent raisonnablement l’état de l’immeuble, </a:t>
            </a:r>
            <a:r>
              <a:rPr lang="fr-CA" sz="590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l’usage pouvant </a:t>
            </a:r>
            <a:r>
              <a:rPr lang="fr-CA" sz="59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en être fait et les conditions du marché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59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L’évaluateur doit viser 100% de la valeur réelle en date du marché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59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L’évaluateur ne fait pas le marché mais l’observe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59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Évaluation de masse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indent="0">
              <a:buNone/>
            </a:pPr>
            <a:endParaRPr lang="fr-CA" dirty="0">
              <a:cs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kumimoji="0" lang="fr-C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Valeur réelle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82802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5097" y="-197961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517688" y="546101"/>
            <a:ext cx="10515600" cy="5543614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30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Découpage des micromarchés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Analyse et enquête des ventes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719 ventes en 2021 et 576 en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Valeur réelle des terrains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Coût de remplacement des bâtiments et des aménagements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Calcul des facteurs et des dépréciations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Ajustements selon la localisation et le marché local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cs typeface="Calibri"/>
              </a:rPr>
              <a:t>Valeur finale, régime de taxation et répartitions fiscales</a:t>
            </a:r>
            <a:endParaRPr kumimoji="0" lang="fr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CA" b="1" dirty="0">
                <a:solidFill>
                  <a:prstClr val="black"/>
                </a:solidFill>
                <a:latin typeface="Calibri" panose="020F0502020204030204"/>
                <a:cs typeface="Calibri Light"/>
              </a:rPr>
              <a:t>Étapes d’une équilibration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6452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838200" y="591127"/>
            <a:ext cx="10515600" cy="4507345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284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L’offre et la demande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Localisation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Dimensions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Coûts de construction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33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Qualité/complexité des bâtiments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Âge originelle et apparente: entretien, rénovations et amélioration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Avantages/désavantages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Maintien de l’inventaire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Fonctionnalité/vices majeurs/etc.</a:t>
            </a:r>
          </a:p>
          <a:p>
            <a:pPr marL="0" indent="0">
              <a:buNone/>
            </a:pPr>
            <a:endParaRPr lang="fr-CA" dirty="0">
              <a:cs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CA" b="1" dirty="0">
                <a:solidFill>
                  <a:prstClr val="black"/>
                </a:solidFill>
                <a:latin typeface="Calibri" panose="020F0502020204030204"/>
                <a:cs typeface="Calibri Light"/>
              </a:rPr>
              <a:t>Éléments qui influencent la valeur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6776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838200" y="681037"/>
            <a:ext cx="10515600" cy="5427531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28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defRPr/>
            </a:pPr>
            <a:r>
              <a:rPr kumimoji="0" lang="fr-CA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Tous types d’immeubles imposables: 59,8%</a:t>
            </a:r>
          </a:p>
          <a:p>
            <a:pPr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Terrains vacants: 60,2%</a:t>
            </a:r>
          </a:p>
          <a:p>
            <a:pPr>
              <a:defRPr/>
            </a:pPr>
            <a:r>
              <a:rPr kumimoji="0" lang="fr-CA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Résidences unifamiliales: 60,9%</a:t>
            </a:r>
          </a:p>
          <a:p>
            <a:pPr>
              <a:defRPr/>
            </a:pPr>
            <a:r>
              <a:rPr kumimoji="0" lang="fr-CA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Chalets: 57,5%</a:t>
            </a:r>
          </a:p>
          <a:p>
            <a:pPr>
              <a:defRPr/>
            </a:pPr>
            <a:r>
              <a:rPr kumimoji="0" lang="fr-CA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Commerces: 48,8%</a:t>
            </a:r>
          </a:p>
          <a:p>
            <a:pPr>
              <a:defRPr/>
            </a:pPr>
            <a:endParaRPr kumimoji="0" lang="fr-CA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Valeur médiane d’une unifamiliale : 483 300$ vs 290 600$ 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kumimoji="0" lang="fr-C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Augmentation moyenne par catégories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4190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136BA7-12DF-44E7-B9A8-05899F33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B86-3B39-49A8-9922-3925351669F3}"/>
              </a:ext>
            </a:extLst>
          </p:cNvPr>
          <p:cNvSpPr/>
          <p:nvPr/>
        </p:nvSpPr>
        <p:spPr>
          <a:xfrm>
            <a:off x="1780910" y="2368550"/>
            <a:ext cx="13993968" cy="4235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0EDE-2136-309F-EF0A-45B2B9D6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74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Texte Calibri 24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Texte Calibri 24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Texte Calibri 24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Texte Calibri 24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indent="0">
              <a:buNone/>
            </a:pPr>
            <a:endParaRPr lang="fr-CA" dirty="0">
              <a:cs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6C74A89-2155-4E40-AF94-3715BCD3066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CA" b="1" dirty="0">
                <a:cs typeface="Calibri Light"/>
              </a:rPr>
              <a:t>Répartition des augmentations</a:t>
            </a:r>
          </a:p>
        </p:txBody>
      </p:sp>
      <p:pic>
        <p:nvPicPr>
          <p:cNvPr id="1026" name="Graphique 1">
            <a:extLst>
              <a:ext uri="{FF2B5EF4-FFF2-40B4-BE49-F238E27FC236}">
                <a16:creationId xmlns:a16="http://schemas.microsoft.com/office/drawing/2014/main" id="{68E1DDFA-13B7-DE5B-78EC-0A82B4C1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15" y="1690688"/>
            <a:ext cx="9238469" cy="4802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6767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605</Words>
  <Application>Microsoft Office PowerPoint</Application>
  <PresentationFormat>Grand écran</PresentationFormat>
  <Paragraphs>95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Tahoma</vt:lpstr>
      <vt:lpstr>Thème Office</vt:lpstr>
      <vt:lpstr>Présentation du nouveau rôle d’évaluation triennal 2024-2025-2026 </vt:lpstr>
      <vt:lpstr>Encadrement de l’Évaluation foncière</vt:lpstr>
      <vt:lpstr>Qu’est-ce qu’un rôle d’évaluation?</vt:lpstr>
      <vt:lpstr>Comment dresse-t-on un rôle d’évaluation?</vt:lpstr>
      <vt:lpstr>Valeur réelle</vt:lpstr>
      <vt:lpstr>Étapes d’une équilibration</vt:lpstr>
      <vt:lpstr>Éléments qui influencent la valeur</vt:lpstr>
      <vt:lpstr>Augmentation moyenne par catégories</vt:lpstr>
      <vt:lpstr>Répartition des augmentations</vt:lpstr>
      <vt:lpstr>Répartition des augmentations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Mélanie Bureau</dc:creator>
  <cp:lastModifiedBy>François Lanthier</cp:lastModifiedBy>
  <cp:revision>20</cp:revision>
  <cp:lastPrinted>2023-09-28T17:37:36Z</cp:lastPrinted>
  <dcterms:created xsi:type="dcterms:W3CDTF">2023-01-25T19:07:38Z</dcterms:created>
  <dcterms:modified xsi:type="dcterms:W3CDTF">2023-09-28T20:14:24Z</dcterms:modified>
</cp:coreProperties>
</file>